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48" r:id="rId1"/>
  </p:sldMasterIdLst>
  <p:notesMasterIdLst>
    <p:notesMasterId r:id="rId8"/>
  </p:notesMasterIdLst>
  <p:sldIdLst>
    <p:sldId id="379" r:id="rId2"/>
    <p:sldId id="382" r:id="rId3"/>
    <p:sldId id="380" r:id="rId4"/>
    <p:sldId id="381" r:id="rId5"/>
    <p:sldId id="383" r:id="rId6"/>
    <p:sldId id="384" r:id="rId7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Verdana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Verdana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Verdana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Verdana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Verdana" pitchFamily="34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Verdana" pitchFamily="34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Verdana" pitchFamily="34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Verdan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860A8"/>
    <a:srgbClr val="FFFFFF"/>
    <a:srgbClr val="76AED0"/>
    <a:srgbClr val="A1D4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300" autoAdjust="0"/>
    <p:restoredTop sz="94718" autoAdjust="0"/>
  </p:normalViewPr>
  <p:slideViewPr>
    <p:cSldViewPr snapToGrid="0">
      <p:cViewPr varScale="1">
        <p:scale>
          <a:sx n="83" d="100"/>
          <a:sy n="83" d="100"/>
        </p:scale>
        <p:origin x="-1326" y="-78"/>
      </p:cViewPr>
      <p:guideLst>
        <p:guide orient="horz" pos="2156"/>
        <p:guide pos="305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notesViewPr>
    <p:cSldViewPr snapToGrid="0">
      <p:cViewPr varScale="1">
        <p:scale>
          <a:sx n="50" d="100"/>
          <a:sy n="50" d="100"/>
        </p:scale>
        <p:origin x="-1992" y="-72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51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385E0D1D-9474-4C3F-91BB-59B1C0EF29E5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Verdana" pitchFamily="34" charset="0"/>
        <a:ea typeface="+mn-ea"/>
        <a:cs typeface="+mn-cs"/>
      </a:defRPr>
    </a:lvl1pPr>
    <a:lvl2pPr marL="231775" indent="-230188" algn="l" rtl="0" fontAlgn="base">
      <a:spcBef>
        <a:spcPct val="30000"/>
      </a:spcBef>
      <a:spcAft>
        <a:spcPct val="0"/>
      </a:spcAft>
      <a:buChar char="•"/>
      <a:defRPr sz="1200" kern="1200">
        <a:solidFill>
          <a:schemeClr val="tx1"/>
        </a:solidFill>
        <a:latin typeface="Verdana" pitchFamily="34" charset="0"/>
        <a:ea typeface="+mn-ea"/>
        <a:cs typeface="+mn-cs"/>
      </a:defRPr>
    </a:lvl2pPr>
    <a:lvl3pPr marL="461963" indent="-228600" algn="l" rtl="0" fontAlgn="base">
      <a:spcBef>
        <a:spcPct val="30000"/>
      </a:spcBef>
      <a:spcAft>
        <a:spcPct val="0"/>
      </a:spcAft>
      <a:buFont typeface="Verdana" pitchFamily="34" charset="0"/>
      <a:buChar char="–"/>
      <a:defRPr sz="1200" kern="1200">
        <a:solidFill>
          <a:schemeClr val="tx1"/>
        </a:solidFill>
        <a:latin typeface="Verdana" pitchFamily="34" charset="0"/>
        <a:ea typeface="+mn-ea"/>
        <a:cs typeface="+mn-cs"/>
      </a:defRPr>
    </a:lvl3pPr>
    <a:lvl4pPr marL="633413" indent="-169863" algn="l" rtl="0" fontAlgn="base">
      <a:spcBef>
        <a:spcPct val="30000"/>
      </a:spcBef>
      <a:spcAft>
        <a:spcPct val="0"/>
      </a:spcAft>
      <a:buFont typeface="Verdana" pitchFamily="34" charset="0"/>
      <a:buChar char="•"/>
      <a:defRPr sz="1000" kern="1200">
        <a:solidFill>
          <a:schemeClr val="tx1"/>
        </a:solidFill>
        <a:latin typeface="Verdana" pitchFamily="34" charset="0"/>
        <a:ea typeface="+mn-ea"/>
        <a:cs typeface="+mn-cs"/>
      </a:defRPr>
    </a:lvl4pPr>
    <a:lvl5pPr marL="803275" indent="-168275" algn="l" rtl="0" fontAlgn="base">
      <a:spcBef>
        <a:spcPct val="30000"/>
      </a:spcBef>
      <a:spcAft>
        <a:spcPct val="0"/>
      </a:spcAft>
      <a:buFont typeface="Verdana" pitchFamily="34" charset="0"/>
      <a:buChar char="–"/>
      <a:defRPr sz="1000" kern="1200">
        <a:solidFill>
          <a:schemeClr val="tx1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zitiv titlu">
    <p:bg>
      <p:bgPr>
        <a:solidFill>
          <a:srgbClr val="0860A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14400" y="2286000"/>
            <a:ext cx="7772400" cy="1143000"/>
          </a:xfrm>
        </p:spPr>
        <p:txBody>
          <a:bodyPr anchor="b"/>
          <a:lstStyle>
            <a:lvl1pPr algn="r">
              <a:defRPr sz="360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914400" y="3429000"/>
            <a:ext cx="7772400" cy="1428750"/>
          </a:xfrm>
        </p:spPr>
        <p:txBody>
          <a:bodyPr/>
          <a:lstStyle>
            <a:lvl1pPr algn="r">
              <a:defRPr sz="360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128" name="Text Box 32"/>
          <p:cNvSpPr txBox="1">
            <a:spLocks noChangeArrowheads="1"/>
          </p:cNvSpPr>
          <p:nvPr userDrawn="1"/>
        </p:nvSpPr>
        <p:spPr bwMode="auto">
          <a:xfrm>
            <a:off x="1055688" y="6242050"/>
            <a:ext cx="6015037" cy="365125"/>
          </a:xfrm>
          <a:prstGeom prst="rect">
            <a:avLst/>
          </a:prstGeom>
          <a:noFill/>
          <a:ln w="50800" algn="ctr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>
              <a:spcAft>
                <a:spcPts val="600"/>
              </a:spcAft>
            </a:pPr>
            <a:endParaRPr lang="ro-RO">
              <a:solidFill>
                <a:schemeClr val="bg1"/>
              </a:solidFill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ext vertical și 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smtClean="0"/>
              <a:t>Faceți clic pentru a edita stilul de titlu Coordonator</a:t>
            </a:r>
            <a:endParaRPr lang="ro-RO"/>
          </a:p>
        </p:txBody>
      </p:sp>
      <p:sp>
        <p:nvSpPr>
          <p:cNvPr id="3" name="Substituent text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ro-RO"/>
          </a:p>
        </p:txBody>
      </p:sp>
      <p:sp>
        <p:nvSpPr>
          <p:cNvPr id="4" name="Substituent număr diapozitiv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52B79573-9691-43EA-B2BA-B221A6498AC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lu vertical și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vertical 1"/>
          <p:cNvSpPr>
            <a:spLocks noGrp="1"/>
          </p:cNvSpPr>
          <p:nvPr>
            <p:ph type="title" orient="vert"/>
          </p:nvPr>
        </p:nvSpPr>
        <p:spPr>
          <a:xfrm>
            <a:off x="6638925" y="273050"/>
            <a:ext cx="2060575" cy="5441950"/>
          </a:xfrm>
        </p:spPr>
        <p:txBody>
          <a:bodyPr vert="eaVert"/>
          <a:lstStyle/>
          <a:p>
            <a:r>
              <a:rPr lang="ro-RO" smtClean="0"/>
              <a:t>Faceți clic pentru a edita stilul de titlu Coordonator</a:t>
            </a:r>
            <a:endParaRPr lang="ro-RO"/>
          </a:p>
        </p:txBody>
      </p:sp>
      <p:sp>
        <p:nvSpPr>
          <p:cNvPr id="3" name="Substituent text vertical 2"/>
          <p:cNvSpPr>
            <a:spLocks noGrp="1"/>
          </p:cNvSpPr>
          <p:nvPr>
            <p:ph type="body" orient="vert" idx="1"/>
          </p:nvPr>
        </p:nvSpPr>
        <p:spPr>
          <a:xfrm>
            <a:off x="455613" y="273050"/>
            <a:ext cx="6030912" cy="5441950"/>
          </a:xfrm>
        </p:spPr>
        <p:txBody>
          <a:bodyPr vert="eaVert"/>
          <a:lstStyle/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ro-RO"/>
          </a:p>
        </p:txBody>
      </p:sp>
      <p:sp>
        <p:nvSpPr>
          <p:cNvPr id="4" name="Substituent număr diapozitiv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97586E66-A540-4E7B-822B-32F32698713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u și conțin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smtClean="0"/>
              <a:t>Faceți clic pentru a edita stilul de titlu Coordonator</a:t>
            </a:r>
            <a:endParaRPr lang="ro-RO"/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ro-RO"/>
          </a:p>
        </p:txBody>
      </p:sp>
      <p:sp>
        <p:nvSpPr>
          <p:cNvPr id="4" name="Substituent număr diapozitiv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A273BC51-1A6C-4E0A-87FC-CDBE2E1411F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ntet secțiu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ro-RO" smtClean="0"/>
              <a:t>Faceți clic pentru a edita stilul de titlu Coordonator</a:t>
            </a:r>
            <a:endParaRPr lang="ro-RO"/>
          </a:p>
        </p:txBody>
      </p:sp>
      <p:sp>
        <p:nvSpPr>
          <p:cNvPr id="3" name="Substituent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</p:txBody>
      </p:sp>
      <p:sp>
        <p:nvSpPr>
          <p:cNvPr id="4" name="Substituent număr diapozitiv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90E7C0F2-673D-4B76-82F5-D41347E40AA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uă tipuri de conțin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smtClean="0"/>
              <a:t>Faceți clic pentru a edita stilul de titlu Coordonator</a:t>
            </a:r>
            <a:endParaRPr lang="ro-RO"/>
          </a:p>
        </p:txBody>
      </p:sp>
      <p:sp>
        <p:nvSpPr>
          <p:cNvPr id="3" name="Substituent conținut 2"/>
          <p:cNvSpPr>
            <a:spLocks noGrp="1"/>
          </p:cNvSpPr>
          <p:nvPr>
            <p:ph sz="half" idx="1"/>
          </p:nvPr>
        </p:nvSpPr>
        <p:spPr>
          <a:xfrm>
            <a:off x="461963" y="1371600"/>
            <a:ext cx="4041775" cy="4343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ro-RO"/>
          </a:p>
        </p:txBody>
      </p:sp>
      <p:sp>
        <p:nvSpPr>
          <p:cNvPr id="4" name="Substituent conținut 3"/>
          <p:cNvSpPr>
            <a:spLocks noGrp="1"/>
          </p:cNvSpPr>
          <p:nvPr>
            <p:ph sz="half" idx="2"/>
          </p:nvPr>
        </p:nvSpPr>
        <p:spPr>
          <a:xfrm>
            <a:off x="4656138" y="1371600"/>
            <a:ext cx="4043362" cy="4343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ro-RO"/>
          </a:p>
        </p:txBody>
      </p:sp>
      <p:sp>
        <p:nvSpPr>
          <p:cNvPr id="5" name="Substituent număr diapozitiv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2E4F35E1-F6A8-4B40-8BD7-159F575992C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ț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o-RO" smtClean="0"/>
              <a:t>Faceți clic pentru a edita stilul de titlu Coordonator</a:t>
            </a:r>
            <a:endParaRPr lang="ro-RO"/>
          </a:p>
        </p:txBody>
      </p:sp>
      <p:sp>
        <p:nvSpPr>
          <p:cNvPr id="3" name="Substituent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</p:txBody>
      </p:sp>
      <p:sp>
        <p:nvSpPr>
          <p:cNvPr id="4" name="Substituent conținut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ro-RO"/>
          </a:p>
        </p:txBody>
      </p:sp>
      <p:sp>
        <p:nvSpPr>
          <p:cNvPr id="5" name="Substituent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</p:txBody>
      </p:sp>
      <p:sp>
        <p:nvSpPr>
          <p:cNvPr id="6" name="Substituent conținut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ro-RO"/>
          </a:p>
        </p:txBody>
      </p:sp>
      <p:sp>
        <p:nvSpPr>
          <p:cNvPr id="7" name="Substituent număr diapozitiv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46EA1DD1-80A9-4CDA-848C-1EEA84F0E20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Doar 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smtClean="0"/>
              <a:t>Faceți clic pentru a edita stilul de titlu Coordonator</a:t>
            </a:r>
            <a:endParaRPr lang="ro-RO"/>
          </a:p>
        </p:txBody>
      </p:sp>
      <p:sp>
        <p:nvSpPr>
          <p:cNvPr id="3" name="Substituent număr diapozitiv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7A98E33C-98AB-4044-BC44-99F3EF75DC8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Necomple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stituent număr diapozitiv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4F8C5DBF-7A84-4AD9-8B72-60019B511DA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ținut cu legend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o-RO" smtClean="0"/>
              <a:t>Faceți clic pentru a edita stilul de titlu Coordonator</a:t>
            </a:r>
            <a:endParaRPr lang="ro-RO"/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  <a:p>
            <a:pPr lvl="1"/>
            <a:r>
              <a:rPr lang="ro-RO" smtClean="0"/>
              <a:t>Al doilea nivel</a:t>
            </a:r>
          </a:p>
          <a:p>
            <a:pPr lvl="2"/>
            <a:r>
              <a:rPr lang="ro-RO" smtClean="0"/>
              <a:t>Al treilea nivel</a:t>
            </a:r>
          </a:p>
          <a:p>
            <a:pPr lvl="3"/>
            <a:r>
              <a:rPr lang="ro-RO" smtClean="0"/>
              <a:t>Al patrulea nivel</a:t>
            </a:r>
          </a:p>
          <a:p>
            <a:pPr lvl="4"/>
            <a:r>
              <a:rPr lang="ro-RO" smtClean="0"/>
              <a:t>Al cincilea nivel</a:t>
            </a:r>
            <a:endParaRPr lang="ro-RO"/>
          </a:p>
        </p:txBody>
      </p:sp>
      <p:sp>
        <p:nvSpPr>
          <p:cNvPr id="4" name="Substituent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</p:txBody>
      </p:sp>
      <p:sp>
        <p:nvSpPr>
          <p:cNvPr id="5" name="Substituent număr diapozitiv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F224E2E4-B8E0-4BCA-AC6E-860F24670BD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ine cu legend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o-RO" smtClean="0"/>
              <a:t>Faceți clic pentru a edita stilul de titlu Coordonator</a:t>
            </a:r>
            <a:endParaRPr lang="ro-RO"/>
          </a:p>
        </p:txBody>
      </p:sp>
      <p:sp>
        <p:nvSpPr>
          <p:cNvPr id="3" name="Substituent i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o-RO"/>
          </a:p>
        </p:txBody>
      </p:sp>
      <p:sp>
        <p:nvSpPr>
          <p:cNvPr id="4" name="Substituent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o-RO" smtClean="0"/>
              <a:t>Faceți clic pentru a edita stilurile de text Coordonator</a:t>
            </a:r>
          </a:p>
        </p:txBody>
      </p:sp>
      <p:sp>
        <p:nvSpPr>
          <p:cNvPr id="5" name="Substituent număr diapozitiv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C639C565-B569-49E0-9A47-05927D549B7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" name="Rectangle 10"/>
          <p:cNvSpPr>
            <a:spLocks noChangeArrowheads="1"/>
          </p:cNvSpPr>
          <p:nvPr userDrawn="1"/>
        </p:nvSpPr>
        <p:spPr bwMode="grayWhite">
          <a:xfrm>
            <a:off x="3175" y="6029325"/>
            <a:ext cx="9140825" cy="828675"/>
          </a:xfrm>
          <a:prstGeom prst="rect">
            <a:avLst/>
          </a:prstGeom>
          <a:solidFill>
            <a:srgbClr val="0860A8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o-RO"/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5613" y="273050"/>
            <a:ext cx="8237537" cy="88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Intel Teach Predarea </a:t>
            </a:r>
            <a:r>
              <a:rPr lang="ro-RO" smtClean="0"/>
              <a:t>în societatea cunoaşterii</a:t>
            </a:r>
            <a:endParaRPr 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61963" y="1371600"/>
            <a:ext cx="8237537" cy="434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55613" y="6357938"/>
            <a:ext cx="41592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800" b="1">
                <a:solidFill>
                  <a:srgbClr val="FFFFFF"/>
                </a:solidFill>
              </a:defRPr>
            </a:lvl1pPr>
          </a:lstStyle>
          <a:p>
            <a:fld id="{A1109FB7-2A74-4435-A85C-E251E56DB4BC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1050" name="Text Box 26"/>
          <p:cNvSpPr txBox="1">
            <a:spLocks noChangeArrowheads="1"/>
          </p:cNvSpPr>
          <p:nvPr userDrawn="1"/>
        </p:nvSpPr>
        <p:spPr bwMode="auto">
          <a:xfrm>
            <a:off x="1055688" y="6230938"/>
            <a:ext cx="5811837" cy="366712"/>
          </a:xfrm>
          <a:prstGeom prst="rect">
            <a:avLst/>
          </a:prstGeom>
          <a:noFill/>
          <a:ln w="50800" algn="ctr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algn="just">
              <a:spcAft>
                <a:spcPts val="600"/>
              </a:spcAft>
            </a:pPr>
            <a:r>
              <a:rPr lang="ro-RO" sz="800">
                <a:cs typeface="Times New Roman" pitchFamily="18" charset="0"/>
              </a:rPr>
              <a:t>Copyright® 2006 Corporaţia Intel. Toate drepturile rezervate. Intel şi Intel Education sunt mărci sau mărci înregistrate ale Corporaţiei Intel sau ale filialelor sale în Statele Unite sau alte ţări.* Alte nume sau mărci pot fi reclamate ca proprietăţi ale terţilor</a:t>
            </a:r>
            <a:r>
              <a:rPr lang="en-GB" sz="800"/>
              <a:t> </a:t>
            </a:r>
            <a:endParaRPr lang="en-US" sz="800"/>
          </a:p>
        </p:txBody>
      </p:sp>
      <p:pic>
        <p:nvPicPr>
          <p:cNvPr id="1051" name="Picture 27" descr="intelEDU_wht_lrg [Converted]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7546975" y="6178550"/>
            <a:ext cx="1116013" cy="557213"/>
          </a:xfrm>
          <a:prstGeom prst="rect">
            <a:avLst/>
          </a:prstGeom>
          <a:noFill/>
        </p:spPr>
      </p:pic>
    </p:spTree>
  </p:cSld>
  <p:clrMap bg1="dk2" tx1="lt1" bg2="dk1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rtl="0" fontAlgn="base">
        <a:spcBef>
          <a:spcPct val="0"/>
        </a:spcBef>
        <a:spcAft>
          <a:spcPct val="0"/>
        </a:spcAft>
        <a:defRPr sz="2600" b="1">
          <a:solidFill>
            <a:srgbClr val="0860A8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2600" b="1">
          <a:solidFill>
            <a:srgbClr val="0860A8"/>
          </a:solidFill>
          <a:latin typeface="Verdana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2600" b="1">
          <a:solidFill>
            <a:srgbClr val="0860A8"/>
          </a:solidFill>
          <a:latin typeface="Verdana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2600" b="1">
          <a:solidFill>
            <a:srgbClr val="0860A8"/>
          </a:solidFill>
          <a:latin typeface="Verdana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2600" b="1">
          <a:solidFill>
            <a:srgbClr val="0860A8"/>
          </a:solidFill>
          <a:latin typeface="Verdan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600" b="1">
          <a:solidFill>
            <a:srgbClr val="0860A8"/>
          </a:solidFill>
          <a:latin typeface="Verdan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600" b="1">
          <a:solidFill>
            <a:srgbClr val="0860A8"/>
          </a:solidFill>
          <a:latin typeface="Verdan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600" b="1">
          <a:solidFill>
            <a:srgbClr val="0860A8"/>
          </a:solidFill>
          <a:latin typeface="Verdan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600" b="1">
          <a:solidFill>
            <a:srgbClr val="0860A8"/>
          </a:solidFill>
          <a:latin typeface="Verdana" pitchFamily="34" charset="0"/>
        </a:defRPr>
      </a:lvl9pPr>
    </p:titleStyle>
    <p:bodyStyle>
      <a:lvl1pPr algn="l" rtl="0" fontAlgn="base">
        <a:spcBef>
          <a:spcPct val="60000"/>
        </a:spcBef>
        <a:spcAft>
          <a:spcPct val="0"/>
        </a:spcAft>
        <a:defRPr>
          <a:solidFill>
            <a:srgbClr val="0860A8"/>
          </a:solidFill>
          <a:latin typeface="+mn-lt"/>
          <a:ea typeface="+mn-ea"/>
          <a:cs typeface="+mn-cs"/>
        </a:defRPr>
      </a:lvl1pPr>
      <a:lvl2pPr marL="246063" indent="-244475" algn="l" rtl="0" fontAlgn="base">
        <a:spcBef>
          <a:spcPct val="40000"/>
        </a:spcBef>
        <a:spcAft>
          <a:spcPct val="0"/>
        </a:spcAft>
        <a:buSzPct val="125000"/>
        <a:buFont typeface="Times" charset="0"/>
        <a:buChar char="•"/>
        <a:defRPr>
          <a:solidFill>
            <a:srgbClr val="0860A8"/>
          </a:solidFill>
          <a:latin typeface="+mn-lt"/>
        </a:defRPr>
      </a:lvl2pPr>
      <a:lvl3pPr marL="571500" indent="-323850" algn="l" rtl="0" fontAlgn="base">
        <a:spcBef>
          <a:spcPct val="20000"/>
        </a:spcBef>
        <a:spcAft>
          <a:spcPct val="0"/>
        </a:spcAft>
        <a:buChar char="–"/>
        <a:defRPr sz="1600">
          <a:solidFill>
            <a:srgbClr val="0860A8"/>
          </a:solidFill>
          <a:latin typeface="+mn-lt"/>
        </a:defRPr>
      </a:lvl3pPr>
      <a:lvl4pPr marL="725488" indent="-152400" algn="l" rtl="0" fontAlgn="base">
        <a:spcBef>
          <a:spcPct val="20000"/>
        </a:spcBef>
        <a:spcAft>
          <a:spcPct val="0"/>
        </a:spcAft>
        <a:buFont typeface="Times" charset="0"/>
        <a:buChar char="•"/>
        <a:defRPr sz="1600">
          <a:solidFill>
            <a:srgbClr val="0860A8"/>
          </a:solidFill>
          <a:latin typeface="+mn-lt"/>
        </a:defRPr>
      </a:lvl4pPr>
      <a:lvl5pPr marL="1136650" indent="-409575" algn="l" rtl="0" fontAlgn="base">
        <a:spcBef>
          <a:spcPct val="20000"/>
        </a:spcBef>
        <a:spcAft>
          <a:spcPct val="0"/>
        </a:spcAft>
        <a:buChar char="–"/>
        <a:defRPr sz="1600">
          <a:solidFill>
            <a:srgbClr val="0860A8"/>
          </a:solidFill>
          <a:latin typeface="+mn-lt"/>
        </a:defRPr>
      </a:lvl5pPr>
      <a:lvl6pPr marL="1593850" indent="-409575" algn="l" rtl="0" fontAlgn="base">
        <a:spcBef>
          <a:spcPct val="20000"/>
        </a:spcBef>
        <a:spcAft>
          <a:spcPct val="0"/>
        </a:spcAft>
        <a:buChar char="–"/>
        <a:defRPr sz="1600">
          <a:solidFill>
            <a:srgbClr val="0860A8"/>
          </a:solidFill>
          <a:latin typeface="+mn-lt"/>
        </a:defRPr>
      </a:lvl6pPr>
      <a:lvl7pPr marL="2051050" indent="-409575" algn="l" rtl="0" fontAlgn="base">
        <a:spcBef>
          <a:spcPct val="20000"/>
        </a:spcBef>
        <a:spcAft>
          <a:spcPct val="0"/>
        </a:spcAft>
        <a:buChar char="–"/>
        <a:defRPr sz="1600">
          <a:solidFill>
            <a:srgbClr val="0860A8"/>
          </a:solidFill>
          <a:latin typeface="+mn-lt"/>
        </a:defRPr>
      </a:lvl7pPr>
      <a:lvl8pPr marL="2508250" indent="-409575" algn="l" rtl="0" fontAlgn="base">
        <a:spcBef>
          <a:spcPct val="20000"/>
        </a:spcBef>
        <a:spcAft>
          <a:spcPct val="0"/>
        </a:spcAft>
        <a:buChar char="–"/>
        <a:defRPr sz="1600">
          <a:solidFill>
            <a:srgbClr val="0860A8"/>
          </a:solidFill>
          <a:latin typeface="+mn-lt"/>
        </a:defRPr>
      </a:lvl8pPr>
      <a:lvl9pPr marL="2965450" indent="-409575" algn="l" rtl="0" fontAlgn="base">
        <a:spcBef>
          <a:spcPct val="20000"/>
        </a:spcBef>
        <a:spcAft>
          <a:spcPct val="0"/>
        </a:spcAft>
        <a:buChar char="–"/>
        <a:defRPr sz="1600">
          <a:solidFill>
            <a:srgbClr val="0860A8"/>
          </a:solidFill>
          <a:latin typeface="+mn-lt"/>
        </a:defRPr>
      </a:lvl9pPr>
    </p:bodyStyle>
    <p:otherStyle>
      <a:defPPr>
        <a:defRPr lang="ro-R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://dotsub.com/view/77366331-a04d-48f0-8cab-cb5e278c4033" TargetMode="Externa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NN2I1pWXjXI" TargetMode="External"/><Relationship Id="rId2" Type="http://schemas.openxmlformats.org/officeDocument/2006/relationships/hyperlink" Target="http://ro.wikipedia.org/wiki/Weblog" TargetMode="Externa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portal.edu.ro/" TargetMode="External"/><Relationship Id="rId2" Type="http://schemas.openxmlformats.org/officeDocument/2006/relationships/hyperlink" Target="http://forum.portal.edu.ro/" TargetMode="Externa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timsoft.ro/ke/modul1.html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stituent număr diapozitiv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623527-A433-4504-ABC1-47E4DA6F9C2D}" type="slidenum">
              <a:rPr lang="en-US"/>
              <a:pPr/>
              <a:t>1</a:t>
            </a:fld>
            <a:endParaRPr lang="en-US"/>
          </a:p>
        </p:txBody>
      </p:sp>
      <p:sp>
        <p:nvSpPr>
          <p:cNvPr id="391170" name="Text Box 2"/>
          <p:cNvSpPr txBox="1">
            <a:spLocks noChangeArrowheads="1"/>
          </p:cNvSpPr>
          <p:nvPr/>
        </p:nvSpPr>
        <p:spPr bwMode="auto">
          <a:xfrm>
            <a:off x="0" y="161925"/>
            <a:ext cx="88582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dirty="0"/>
              <a:t>	</a:t>
            </a:r>
            <a:r>
              <a:rPr lang="en-US" sz="3200" b="1" i="1" dirty="0">
                <a:solidFill>
                  <a:schemeClr val="bg1"/>
                </a:solidFill>
              </a:rPr>
              <a:t>TERMENI UTILIZATI</a:t>
            </a:r>
          </a:p>
        </p:txBody>
      </p:sp>
      <p:sp>
        <p:nvSpPr>
          <p:cNvPr id="391171" name="Text Box 3"/>
          <p:cNvSpPr txBox="1">
            <a:spLocks noChangeArrowheads="1"/>
          </p:cNvSpPr>
          <p:nvPr/>
        </p:nvSpPr>
        <p:spPr bwMode="auto">
          <a:xfrm>
            <a:off x="186373" y="982098"/>
            <a:ext cx="8661400" cy="5478423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457200" indent="-363538">
              <a:spcBef>
                <a:spcPct val="50000"/>
              </a:spcBef>
            </a:pPr>
            <a:r>
              <a:rPr lang="ro-RO" sz="2000" b="1" dirty="0" smtClean="0">
                <a:solidFill>
                  <a:schemeClr val="bg1"/>
                </a:solidFill>
              </a:rPr>
              <a:t>WIKI </a:t>
            </a:r>
            <a:endParaRPr lang="en-US" sz="2000" b="1" dirty="0" smtClean="0">
              <a:solidFill>
                <a:schemeClr val="bg1"/>
              </a:solidFill>
            </a:endParaRPr>
          </a:p>
          <a:p>
            <a:pPr marL="457200" indent="-363538">
              <a:spcBef>
                <a:spcPct val="50000"/>
              </a:spcBef>
              <a:buFont typeface="Wingdings" pitchFamily="2" charset="2"/>
              <a:buChar char="q"/>
            </a:pPr>
            <a:r>
              <a:rPr lang="ro-RO" sz="2000" dirty="0" smtClean="0">
                <a:solidFill>
                  <a:schemeClr val="bg1"/>
                </a:solidFill>
              </a:rPr>
              <a:t>este un instrument opţional pentru prezentarea portofoliilor  şi pentru practicile didactice suplimentare;este un tip de website care permite vizitatorilor să adauge, să şteargă , să editeze  şi să modifice în alt mod un conţinut informaţional disponibil; Instrucţiunile de creare a unui instrument wiki se găsesc la pag. B27 sau </a:t>
            </a:r>
            <a:r>
              <a:rPr lang="ro-RO" sz="2000" dirty="0" err="1" smtClean="0">
                <a:solidFill>
                  <a:schemeClr val="bg1"/>
                </a:solidFill>
              </a:rPr>
              <a:t>tutorial</a:t>
            </a:r>
            <a:r>
              <a:rPr lang="ro-RO" sz="2000" dirty="0" smtClean="0">
                <a:solidFill>
                  <a:schemeClr val="bg1"/>
                </a:solidFill>
              </a:rPr>
              <a:t> pe </a:t>
            </a:r>
            <a:r>
              <a:rPr lang="ro-RO" sz="2000" dirty="0" err="1" smtClean="0">
                <a:solidFill>
                  <a:schemeClr val="bg1"/>
                </a:solidFill>
              </a:rPr>
              <a:t>wiki</a:t>
            </a:r>
            <a:r>
              <a:rPr lang="ro-RO" sz="2000" dirty="0" smtClean="0">
                <a:solidFill>
                  <a:schemeClr val="bg1"/>
                </a:solidFill>
              </a:rPr>
              <a:t> grupei</a:t>
            </a:r>
            <a:r>
              <a:rPr lang="en-US" sz="2000" dirty="0" smtClean="0">
                <a:solidFill>
                  <a:schemeClr val="bg1"/>
                </a:solidFill>
              </a:rPr>
              <a:t>. </a:t>
            </a:r>
            <a:endParaRPr lang="ro-RO" sz="2000" dirty="0" smtClean="0">
              <a:solidFill>
                <a:schemeClr val="bg1"/>
              </a:solidFill>
            </a:endParaRPr>
          </a:p>
          <a:p>
            <a:pPr marL="457200" indent="-363538">
              <a:spcBef>
                <a:spcPct val="50000"/>
              </a:spcBef>
            </a:pPr>
            <a:endParaRPr lang="ro-RO" sz="2000" dirty="0" smtClean="0">
              <a:solidFill>
                <a:schemeClr val="bg1"/>
              </a:solidFill>
            </a:endParaRPr>
          </a:p>
          <a:p>
            <a:pPr marL="457200" indent="-363538">
              <a:spcBef>
                <a:spcPct val="50000"/>
              </a:spcBef>
              <a:buFont typeface="Wingdings" pitchFamily="2" charset="2"/>
              <a:buChar char="q"/>
            </a:pPr>
            <a:r>
              <a:rPr lang="ro-RO" sz="2000" dirty="0" smtClean="0">
                <a:solidFill>
                  <a:schemeClr val="bg1"/>
                </a:solidFill>
              </a:rPr>
              <a:t>reprezintă site-uri web de colaborare care pot fi setate pentru a fi editate de oricine sau doar de anumiţi utilizatori;autorul unui wiki poate fi notificat cu privire la toate modificările şi poate urmări şi monitoriza dezvoltarea conţinutului site-ului</a:t>
            </a:r>
          </a:p>
          <a:p>
            <a:pPr marL="457200" indent="-363538">
              <a:spcBef>
                <a:spcPct val="50000"/>
              </a:spcBef>
              <a:buFont typeface="Wingdings" pitchFamily="2" charset="2"/>
              <a:buChar char="q"/>
            </a:pPr>
            <a:r>
              <a:rPr lang="ro-RO" sz="2000" u="sng" dirty="0" smtClean="0">
                <a:hlinkClick r:id="rId2"/>
              </a:rPr>
              <a:t>http://dotsub.com/view/77366331-a04d-48f0-8cab-cb5e278c4033</a:t>
            </a:r>
            <a:r>
              <a:rPr lang="ro-RO" sz="2000" dirty="0" smtClean="0"/>
              <a:t> </a:t>
            </a:r>
          </a:p>
          <a:p>
            <a:pPr marL="457200" indent="-363538">
              <a:spcBef>
                <a:spcPct val="50000"/>
              </a:spcBef>
              <a:buFont typeface="Wingdings" pitchFamily="2" charset="2"/>
              <a:buChar char="q"/>
            </a:pPr>
            <a:endParaRPr lang="en-US" sz="2000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8C5DBF-7A84-4AD9-8B72-60019B511DA6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155575" y="885639"/>
            <a:ext cx="8988425" cy="48936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811213" indent="-635000"/>
            <a:r>
              <a:rPr lang="ro-RO" sz="1800" b="1" dirty="0" smtClean="0">
                <a:solidFill>
                  <a:schemeClr val="bg1"/>
                </a:solidFill>
              </a:rPr>
              <a:t>BLOG</a:t>
            </a:r>
          </a:p>
          <a:p>
            <a:pPr marL="811213" indent="-635000"/>
            <a:endParaRPr lang="en-US" sz="1800" b="1" dirty="0" smtClean="0">
              <a:solidFill>
                <a:schemeClr val="bg1"/>
              </a:solidFill>
            </a:endParaRPr>
          </a:p>
          <a:p>
            <a:pPr marL="811213" indent="-635000">
              <a:buFont typeface="Wingdings" pitchFamily="2" charset="2"/>
              <a:buChar char="q"/>
            </a:pPr>
            <a:r>
              <a:rPr lang="ro-RO" sz="1800" dirty="0" smtClean="0">
                <a:solidFill>
                  <a:schemeClr val="bg1"/>
                </a:solidFill>
              </a:rPr>
              <a:t> “Un </a:t>
            </a:r>
            <a:r>
              <a:rPr lang="ro-RO" sz="1800" b="1" dirty="0" smtClean="0">
                <a:solidFill>
                  <a:schemeClr val="bg1"/>
                </a:solidFill>
              </a:rPr>
              <a:t>weblog</a:t>
            </a:r>
            <a:r>
              <a:rPr lang="ro-RO" sz="1800" dirty="0" smtClean="0">
                <a:solidFill>
                  <a:schemeClr val="bg1"/>
                </a:solidFill>
              </a:rPr>
              <a:t> (prescurtat </a:t>
            </a:r>
            <a:r>
              <a:rPr lang="ro-RO" sz="1800" b="1" dirty="0" smtClean="0">
                <a:solidFill>
                  <a:schemeClr val="bg1"/>
                </a:solidFill>
              </a:rPr>
              <a:t>blog</a:t>
            </a:r>
            <a:r>
              <a:rPr lang="ro-RO" sz="1800" dirty="0" smtClean="0">
                <a:solidFill>
                  <a:schemeClr val="bg1"/>
                </a:solidFill>
              </a:rPr>
              <a:t>) este o publicaţie web ce conţine articole periodice, ce au de obicei caracter personal - asemenea unui </a:t>
            </a:r>
            <a:r>
              <a:rPr lang="ro-RO" sz="1800" b="1" i="1" dirty="0" smtClean="0">
                <a:solidFill>
                  <a:schemeClr val="bg1"/>
                </a:solidFill>
              </a:rPr>
              <a:t>jurnal</a:t>
            </a:r>
            <a:r>
              <a:rPr lang="ro-RO" sz="1800" dirty="0" smtClean="0">
                <a:solidFill>
                  <a:schemeClr val="bg1"/>
                </a:solidFill>
              </a:rPr>
              <a:t>, fiind afişate în ordine cronologică inversă.</a:t>
            </a:r>
            <a:endParaRPr lang="en-US" sz="1800" dirty="0" smtClean="0">
              <a:solidFill>
                <a:schemeClr val="bg1"/>
              </a:solidFill>
            </a:endParaRPr>
          </a:p>
          <a:p>
            <a:pPr marL="811213" indent="-635000">
              <a:buFont typeface="Wingdings" pitchFamily="2" charset="2"/>
              <a:buChar char="q"/>
            </a:pPr>
            <a:endParaRPr lang="en-US" sz="1800" dirty="0" smtClean="0">
              <a:solidFill>
                <a:schemeClr val="bg1"/>
              </a:solidFill>
            </a:endParaRPr>
          </a:p>
          <a:p>
            <a:pPr marL="811213" indent="-635000">
              <a:buFont typeface="Wingdings" pitchFamily="2" charset="2"/>
              <a:buChar char="q"/>
            </a:pPr>
            <a:r>
              <a:rPr lang="ro-RO" sz="1800" dirty="0" smtClean="0">
                <a:solidFill>
                  <a:schemeClr val="bg1"/>
                </a:solidFill>
              </a:rPr>
              <a:t>Scopul blogurilor variază foarte mult, de la jurnale personale la arme ale campaniilor politice, ale programelor media sau ale diferitelor companii. De asemenea, ele variază şi în funcţie de autor - de la unul singur la o comunitate întreagă.</a:t>
            </a:r>
          </a:p>
          <a:p>
            <a:pPr marL="811213" indent="-635000">
              <a:buFont typeface="Wingdings" pitchFamily="2" charset="2"/>
              <a:buChar char="q"/>
            </a:pPr>
            <a:endParaRPr lang="en-US" sz="1800" dirty="0" smtClean="0">
              <a:solidFill>
                <a:schemeClr val="bg1"/>
              </a:solidFill>
            </a:endParaRPr>
          </a:p>
          <a:p>
            <a:pPr marL="811213" indent="-635000">
              <a:buFont typeface="Wingdings" pitchFamily="2" charset="2"/>
              <a:buChar char="q"/>
            </a:pPr>
            <a:r>
              <a:rPr lang="ro-RO" sz="1800" dirty="0" smtClean="0">
                <a:solidFill>
                  <a:schemeClr val="bg1"/>
                </a:solidFill>
              </a:rPr>
              <a:t>Multe webloguri permit vizitatorilor să lase comentarii publice, care pot crea o comunitate de cititori centrată în jurul blogului; altele nu sunt interactive (sunt private).”(</a:t>
            </a:r>
            <a:r>
              <a:rPr lang="ro-RO" sz="1800" dirty="0" smtClean="0">
                <a:solidFill>
                  <a:schemeClr val="bg1"/>
                </a:solidFill>
                <a:hlinkClick r:id="rId2"/>
              </a:rPr>
              <a:t>http://ro.wikipedia.org/wiki/Weblog</a:t>
            </a:r>
            <a:r>
              <a:rPr lang="ro-RO" sz="1800" dirty="0" smtClean="0">
                <a:solidFill>
                  <a:schemeClr val="bg1"/>
                </a:solidFill>
              </a:rPr>
              <a:t>)</a:t>
            </a:r>
            <a:endParaRPr lang="en-US" sz="1800" dirty="0" smtClean="0">
              <a:solidFill>
                <a:schemeClr val="bg1"/>
              </a:solidFill>
            </a:endParaRPr>
          </a:p>
          <a:p>
            <a:pPr marL="811213" indent="-635000">
              <a:buFont typeface="Wingdings" pitchFamily="2" charset="2"/>
              <a:buChar char="q"/>
            </a:pPr>
            <a:endParaRPr lang="en-US" sz="1800" dirty="0" smtClean="0">
              <a:solidFill>
                <a:schemeClr val="bg1"/>
              </a:solidFill>
            </a:endParaRPr>
          </a:p>
          <a:p>
            <a:pPr marL="811213" indent="-635000">
              <a:buFont typeface="Wingdings" pitchFamily="2" charset="2"/>
              <a:buChar char="q"/>
            </a:pPr>
            <a:r>
              <a:rPr lang="ro-RO" sz="1800" dirty="0" smtClean="0">
                <a:hlinkClick r:id="rId3"/>
              </a:rPr>
              <a:t>http://www.youtube.com/watch?v=NN2I1pWXjXI</a:t>
            </a:r>
            <a:r>
              <a:rPr lang="ro-RO" sz="1800" dirty="0" smtClean="0"/>
              <a:t/>
            </a:r>
            <a:br>
              <a:rPr lang="ro-RO" sz="1800" dirty="0" smtClean="0"/>
            </a:br>
            <a:endParaRPr lang="ro-RO" sz="1800" dirty="0">
              <a:solidFill>
                <a:schemeClr val="bg1"/>
              </a:solidFill>
            </a:endParaRPr>
          </a:p>
        </p:txBody>
      </p:sp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0" y="161925"/>
            <a:ext cx="88582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dirty="0"/>
              <a:t>	</a:t>
            </a:r>
            <a:r>
              <a:rPr lang="en-US" sz="3200" b="1" i="1" dirty="0">
                <a:solidFill>
                  <a:schemeClr val="bg1"/>
                </a:solidFill>
              </a:rPr>
              <a:t>TERMENI UTILIZATI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ubstituent număr diapozitiv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916F95-842E-41B4-94A6-426E72A8D864}" type="slidenum">
              <a:rPr lang="en-US"/>
              <a:pPr/>
              <a:t>3</a:t>
            </a:fld>
            <a:endParaRPr lang="en-US"/>
          </a:p>
        </p:txBody>
      </p:sp>
      <p:sp>
        <p:nvSpPr>
          <p:cNvPr id="392194" name="Text Box 2"/>
          <p:cNvSpPr txBox="1">
            <a:spLocks noChangeArrowheads="1"/>
          </p:cNvSpPr>
          <p:nvPr/>
        </p:nvSpPr>
        <p:spPr bwMode="auto">
          <a:xfrm>
            <a:off x="363538" y="446088"/>
            <a:ext cx="65674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o-RO"/>
          </a:p>
        </p:txBody>
      </p:sp>
      <p:sp>
        <p:nvSpPr>
          <p:cNvPr id="392195" name="Text Box 3"/>
          <p:cNvSpPr txBox="1">
            <a:spLocks noChangeArrowheads="1"/>
          </p:cNvSpPr>
          <p:nvPr/>
        </p:nvSpPr>
        <p:spPr bwMode="auto">
          <a:xfrm>
            <a:off x="301625" y="415925"/>
            <a:ext cx="8510588" cy="144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o-RO" b="1" dirty="0">
                <a:solidFill>
                  <a:schemeClr val="bg1"/>
                </a:solidFill>
              </a:rPr>
              <a:t>FORUMUL DE DISCUŢII</a:t>
            </a:r>
            <a:r>
              <a:rPr lang="ro-RO" dirty="0">
                <a:solidFill>
                  <a:schemeClr val="bg1"/>
                </a:solidFill>
              </a:rPr>
              <a:t> = </a:t>
            </a:r>
            <a:r>
              <a:rPr lang="ro-RO" sz="2000" dirty="0">
                <a:solidFill>
                  <a:schemeClr val="bg1"/>
                </a:solidFill>
              </a:rPr>
              <a:t>Instrument de comunicare asincronă ce permite elevilor şi profesorilor să schimbe informaţii legate de modulele de curs, de temele propuse şi păreri despre </a:t>
            </a:r>
            <a:r>
              <a:rPr lang="ro-RO" sz="2000" dirty="0" smtClean="0">
                <a:solidFill>
                  <a:schemeClr val="bg1"/>
                </a:solidFill>
              </a:rPr>
              <a:t>curs     </a:t>
            </a:r>
            <a:r>
              <a:rPr lang="ro-RO" dirty="0" smtClean="0">
                <a:ln w="15875">
                  <a:solidFill>
                    <a:schemeClr val="bg1"/>
                  </a:solidFill>
                </a:ln>
                <a:hlinkClick r:id="rId2"/>
              </a:rPr>
              <a:t>http://forum.portal.edu.ro/</a:t>
            </a:r>
            <a:r>
              <a:rPr lang="ro-RO" dirty="0" smtClean="0">
                <a:ln w="15875">
                  <a:solidFill>
                    <a:schemeClr val="bg1"/>
                  </a:solidFill>
                </a:ln>
              </a:rPr>
              <a:t> </a:t>
            </a:r>
            <a:endParaRPr lang="en-US" dirty="0">
              <a:ln w="15875">
                <a:solidFill>
                  <a:schemeClr val="bg1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392196" name="Text Box 4"/>
          <p:cNvSpPr txBox="1">
            <a:spLocks noChangeArrowheads="1"/>
          </p:cNvSpPr>
          <p:nvPr/>
        </p:nvSpPr>
        <p:spPr bwMode="auto">
          <a:xfrm>
            <a:off x="290513" y="2244725"/>
            <a:ext cx="7793037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o-RO" b="1" dirty="0">
                <a:solidFill>
                  <a:srgbClr val="0860A8"/>
                </a:solidFill>
              </a:rPr>
              <a:t>TUTORIAL = </a:t>
            </a:r>
            <a:r>
              <a:rPr lang="ro-RO" sz="2000" b="1" dirty="0">
                <a:solidFill>
                  <a:srgbClr val="0860A8"/>
                </a:solidFill>
              </a:rPr>
              <a:t> </a:t>
            </a:r>
            <a:r>
              <a:rPr lang="ro-RO" sz="2000" dirty="0">
                <a:solidFill>
                  <a:srgbClr val="0860A8"/>
                </a:solidFill>
              </a:rPr>
              <a:t>Produsul în care </a:t>
            </a:r>
            <a:r>
              <a:rPr lang="en-US" sz="2000" dirty="0">
                <a:solidFill>
                  <a:srgbClr val="0860A8"/>
                </a:solidFill>
              </a:rPr>
              <a:t>“</a:t>
            </a:r>
            <a:r>
              <a:rPr lang="ro-RO" sz="2000" dirty="0">
                <a:solidFill>
                  <a:srgbClr val="0860A8"/>
                </a:solidFill>
              </a:rPr>
              <a:t>drumul</a:t>
            </a:r>
            <a:r>
              <a:rPr lang="en-US" sz="2000" dirty="0">
                <a:solidFill>
                  <a:srgbClr val="0860A8"/>
                </a:solidFill>
              </a:rPr>
              <a:t>”</a:t>
            </a:r>
            <a:r>
              <a:rPr lang="ro-RO" sz="2000" dirty="0">
                <a:solidFill>
                  <a:srgbClr val="0860A8"/>
                </a:solidFill>
              </a:rPr>
              <a:t> utilizatorului este controlat pentru formarea unor deprinderi după o strategie stabilită de proiectantul produsului</a:t>
            </a:r>
            <a:endParaRPr lang="en-US" dirty="0">
              <a:solidFill>
                <a:srgbClr val="0860A8"/>
              </a:solidFill>
            </a:endParaRPr>
          </a:p>
        </p:txBody>
      </p:sp>
      <p:sp>
        <p:nvSpPr>
          <p:cNvPr id="392197" name="Text Box 5"/>
          <p:cNvSpPr txBox="1">
            <a:spLocks noChangeArrowheads="1"/>
          </p:cNvSpPr>
          <p:nvPr/>
        </p:nvSpPr>
        <p:spPr bwMode="auto">
          <a:xfrm>
            <a:off x="334963" y="3762375"/>
            <a:ext cx="8394700" cy="144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o-RO" b="1" dirty="0">
                <a:solidFill>
                  <a:srgbClr val="0860A8"/>
                </a:solidFill>
              </a:rPr>
              <a:t>PORTAL = </a:t>
            </a:r>
            <a:r>
              <a:rPr lang="ro-RO" sz="2000" dirty="0">
                <a:solidFill>
                  <a:srgbClr val="0860A8"/>
                </a:solidFill>
              </a:rPr>
              <a:t>Formă de integrare într-o singură construcţie a mai multor aplicaţii web</a:t>
            </a:r>
            <a:r>
              <a:rPr lang="en-US" sz="2000" dirty="0">
                <a:solidFill>
                  <a:srgbClr val="0860A8"/>
                </a:solidFill>
              </a:rPr>
              <a:t> ; </a:t>
            </a:r>
            <a:r>
              <a:rPr lang="ro-RO" sz="2000" dirty="0" smtClean="0">
                <a:solidFill>
                  <a:srgbClr val="0860A8"/>
                </a:solidFill>
              </a:rPr>
              <a:t>oferă </a:t>
            </a:r>
            <a:r>
              <a:rPr lang="ro-RO" sz="2000" dirty="0">
                <a:solidFill>
                  <a:srgbClr val="0860A8"/>
                </a:solidFill>
              </a:rPr>
              <a:t>o gamă largă de servicii şi de resurse şi care serveşte ca punct de intrare şi de informare generală pe </a:t>
            </a:r>
            <a:r>
              <a:rPr lang="ro-RO" sz="2000" dirty="0" smtClean="0">
                <a:solidFill>
                  <a:srgbClr val="0860A8"/>
                </a:solidFill>
              </a:rPr>
              <a:t>web   </a:t>
            </a:r>
            <a:r>
              <a:rPr lang="ro-RO" dirty="0" smtClean="0">
                <a:ln w="15875">
                  <a:solidFill>
                    <a:schemeClr val="bg1"/>
                  </a:solidFill>
                </a:ln>
                <a:solidFill>
                  <a:schemeClr val="bg1">
                    <a:lumMod val="60000"/>
                    <a:lumOff val="40000"/>
                  </a:schemeClr>
                </a:solidFill>
                <a:hlinkClick r:id="rId3"/>
              </a:rPr>
              <a:t>http://portal.edu.ro/</a:t>
            </a:r>
            <a:r>
              <a:rPr lang="ro-RO" dirty="0" smtClean="0">
                <a:ln w="15875">
                  <a:solidFill>
                    <a:schemeClr val="bg1"/>
                  </a:solidFill>
                </a:ln>
                <a:solidFill>
                  <a:schemeClr val="bg1">
                    <a:lumMod val="60000"/>
                    <a:lumOff val="40000"/>
                  </a:schemeClr>
                </a:solidFill>
              </a:rPr>
              <a:t>  </a:t>
            </a:r>
            <a:endParaRPr lang="en-US" b="1" dirty="0">
              <a:ln w="15875">
                <a:solidFill>
                  <a:schemeClr val="bg1"/>
                </a:solidFill>
              </a:ln>
              <a:solidFill>
                <a:schemeClr val="bg1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stituent număr diapozitiv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90B3DB-74F9-4594-845C-DEF5BC4CA751}" type="slidenum">
              <a:rPr lang="en-US"/>
              <a:pPr/>
              <a:t>4</a:t>
            </a:fld>
            <a:endParaRPr lang="en-US"/>
          </a:p>
        </p:txBody>
      </p:sp>
      <p:sp>
        <p:nvSpPr>
          <p:cNvPr id="393218" name="Text Box 2"/>
          <p:cNvSpPr txBox="1">
            <a:spLocks noChangeArrowheads="1"/>
          </p:cNvSpPr>
          <p:nvPr/>
        </p:nvSpPr>
        <p:spPr bwMode="auto">
          <a:xfrm>
            <a:off x="260350" y="176213"/>
            <a:ext cx="8520113" cy="41261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717550">
              <a:spcBef>
                <a:spcPct val="50000"/>
              </a:spcBef>
            </a:pPr>
            <a:r>
              <a:rPr lang="ro-RO" dirty="0">
                <a:solidFill>
                  <a:srgbClr val="0860A8"/>
                </a:solidFill>
              </a:rPr>
              <a:t> </a:t>
            </a:r>
            <a:r>
              <a:rPr lang="ro-RO" b="1" dirty="0">
                <a:solidFill>
                  <a:srgbClr val="0860A8"/>
                </a:solidFill>
              </a:rPr>
              <a:t>AVANTAJELE INTEGRĂRII ÎN PROIECT</a:t>
            </a:r>
            <a:r>
              <a:rPr lang="ro-RO" dirty="0">
                <a:solidFill>
                  <a:srgbClr val="0860A8"/>
                </a:solidFill>
              </a:rPr>
              <a:t> </a:t>
            </a:r>
            <a:r>
              <a:rPr lang="en-US" dirty="0">
                <a:solidFill>
                  <a:srgbClr val="0860A8"/>
                </a:solidFill>
              </a:rPr>
              <a:t>:</a:t>
            </a:r>
          </a:p>
          <a:p>
            <a:pPr marL="717550">
              <a:spcBef>
                <a:spcPct val="50000"/>
              </a:spcBef>
              <a:buFontTx/>
              <a:buChar char="•"/>
            </a:pPr>
            <a:r>
              <a:rPr lang="en-US" dirty="0">
                <a:solidFill>
                  <a:srgbClr val="0860A8"/>
                </a:solidFill>
              </a:rPr>
              <a:t> </a:t>
            </a:r>
            <a:r>
              <a:rPr lang="ro-RO" sz="2000" b="1" dirty="0" smtClean="0">
                <a:solidFill>
                  <a:srgbClr val="0860A8"/>
                </a:solidFill>
              </a:rPr>
              <a:t>agregarea</a:t>
            </a:r>
            <a:r>
              <a:rPr lang="en-US" sz="2000" b="1" dirty="0" smtClean="0">
                <a:solidFill>
                  <a:srgbClr val="0860A8"/>
                </a:solidFill>
              </a:rPr>
              <a:t> </a:t>
            </a:r>
            <a:r>
              <a:rPr lang="en-US" sz="2000" b="1" dirty="0">
                <a:solidFill>
                  <a:srgbClr val="0860A8"/>
                </a:solidFill>
              </a:rPr>
              <a:t>con</a:t>
            </a:r>
            <a:r>
              <a:rPr lang="ro-RO" sz="2000" b="1" dirty="0">
                <a:solidFill>
                  <a:srgbClr val="0860A8"/>
                </a:solidFill>
              </a:rPr>
              <a:t>ţinutului</a:t>
            </a:r>
            <a:r>
              <a:rPr lang="ro-RO" sz="2000" dirty="0">
                <a:solidFill>
                  <a:srgbClr val="0860A8"/>
                </a:solidFill>
              </a:rPr>
              <a:t> -</a:t>
            </a:r>
            <a:r>
              <a:rPr lang="en-US" sz="2000" dirty="0">
                <a:solidFill>
                  <a:srgbClr val="0860A8"/>
                </a:solidFill>
              </a:rPr>
              <a:t>&gt;</a:t>
            </a:r>
            <a:r>
              <a:rPr lang="ro-RO" sz="2000" dirty="0">
                <a:solidFill>
                  <a:srgbClr val="0860A8"/>
                </a:solidFill>
              </a:rPr>
              <a:t> capacitatea de a integra mai multe fragmente de conţinut într-o interfaţă</a:t>
            </a:r>
          </a:p>
          <a:p>
            <a:pPr marL="717550">
              <a:spcBef>
                <a:spcPct val="50000"/>
              </a:spcBef>
              <a:buFontTx/>
              <a:buChar char="•"/>
            </a:pPr>
            <a:r>
              <a:rPr lang="ro-RO" sz="2000" b="1" dirty="0">
                <a:solidFill>
                  <a:srgbClr val="0860A8"/>
                </a:solidFill>
              </a:rPr>
              <a:t>Moduri de vizualizare personalizate</a:t>
            </a:r>
          </a:p>
          <a:p>
            <a:pPr marL="717550">
              <a:spcBef>
                <a:spcPct val="50000"/>
              </a:spcBef>
              <a:buFontTx/>
              <a:buChar char="•"/>
            </a:pPr>
            <a:r>
              <a:rPr lang="ro-RO" sz="2000" b="1" dirty="0">
                <a:solidFill>
                  <a:srgbClr val="0860A8"/>
                </a:solidFill>
              </a:rPr>
              <a:t>Conţinut personalizat</a:t>
            </a:r>
          </a:p>
          <a:p>
            <a:pPr marL="717550">
              <a:spcBef>
                <a:spcPct val="50000"/>
              </a:spcBef>
              <a:buFontTx/>
              <a:buChar char="•"/>
            </a:pPr>
            <a:r>
              <a:rPr lang="ro-RO" sz="2000" b="1" dirty="0">
                <a:solidFill>
                  <a:srgbClr val="0860A8"/>
                </a:solidFill>
              </a:rPr>
              <a:t>Facilităţi de colaborare</a:t>
            </a:r>
          </a:p>
          <a:p>
            <a:pPr marL="717550">
              <a:spcBef>
                <a:spcPct val="50000"/>
              </a:spcBef>
              <a:buFontTx/>
              <a:buChar char="•"/>
            </a:pPr>
            <a:r>
              <a:rPr lang="ro-RO" sz="2000" b="1" dirty="0">
                <a:solidFill>
                  <a:srgbClr val="0860A8"/>
                </a:solidFill>
              </a:rPr>
              <a:t>Localizarea resurselor</a:t>
            </a:r>
          </a:p>
          <a:p>
            <a:pPr marL="717550">
              <a:spcBef>
                <a:spcPct val="50000"/>
              </a:spcBef>
              <a:buFontTx/>
              <a:buChar char="•"/>
            </a:pPr>
            <a:r>
              <a:rPr lang="ro-RO" sz="2000" b="1" dirty="0">
                <a:solidFill>
                  <a:srgbClr val="0860A8"/>
                </a:solidFill>
              </a:rPr>
              <a:t> Independenţa de platformă</a:t>
            </a:r>
          </a:p>
          <a:p>
            <a:pPr marL="717550">
              <a:spcBef>
                <a:spcPct val="50000"/>
              </a:spcBef>
              <a:buFontTx/>
              <a:buChar char="•"/>
            </a:pPr>
            <a:r>
              <a:rPr lang="ro-RO" sz="2000" b="1" dirty="0">
                <a:solidFill>
                  <a:srgbClr val="0860A8"/>
                </a:solidFill>
              </a:rPr>
              <a:t>Dezvoltare modulară</a:t>
            </a:r>
            <a:endParaRPr lang="en-US" sz="2000" b="1" dirty="0">
              <a:solidFill>
                <a:srgbClr val="0860A8"/>
              </a:solidFill>
            </a:endParaRPr>
          </a:p>
        </p:txBody>
      </p:sp>
      <p:sp>
        <p:nvSpPr>
          <p:cNvPr id="393219" name="Text Box 3"/>
          <p:cNvSpPr txBox="1">
            <a:spLocks noChangeArrowheads="1"/>
          </p:cNvSpPr>
          <p:nvPr/>
        </p:nvSpPr>
        <p:spPr bwMode="auto">
          <a:xfrm>
            <a:off x="436563" y="4405313"/>
            <a:ext cx="8323262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o-RO" dirty="0">
                <a:solidFill>
                  <a:srgbClr val="0860A8"/>
                </a:solidFill>
              </a:rPr>
              <a:t> </a:t>
            </a:r>
            <a:r>
              <a:rPr lang="ro-RO" b="1" dirty="0">
                <a:solidFill>
                  <a:srgbClr val="0860A8"/>
                </a:solidFill>
              </a:rPr>
              <a:t>Observaţie</a:t>
            </a:r>
            <a:r>
              <a:rPr lang="en-US" sz="2000" b="1" i="1" dirty="0">
                <a:solidFill>
                  <a:srgbClr val="0860A8"/>
                </a:solidFill>
              </a:rPr>
              <a:t>: </a:t>
            </a:r>
            <a:r>
              <a:rPr lang="ro-RO" sz="2000" b="1" i="1" dirty="0">
                <a:solidFill>
                  <a:srgbClr val="0860A8"/>
                </a:solidFill>
              </a:rPr>
              <a:t> </a:t>
            </a:r>
            <a:r>
              <a:rPr lang="ro-RO" sz="2000" i="1" dirty="0">
                <a:solidFill>
                  <a:srgbClr val="0860A8"/>
                </a:solidFill>
              </a:rPr>
              <a:t>Wiki, blog.. pot deveni portofolii digitale sau spaţii de lucru în grup, permiţând păstrarea legăturii şi după terminarea cursului</a:t>
            </a:r>
            <a:endParaRPr lang="en-US" sz="2000" i="1" dirty="0">
              <a:solidFill>
                <a:srgbClr val="0860A8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 smtClean="0"/>
              <a:t>Web 2.0</a:t>
            </a:r>
            <a:br>
              <a:rPr lang="ro-RO" dirty="0" smtClean="0"/>
            </a:br>
            <a:r>
              <a:rPr lang="ro-RO" dirty="0" smtClean="0">
                <a:ln w="15875">
                  <a:solidFill>
                    <a:schemeClr val="bg1"/>
                  </a:solidFill>
                </a:ln>
                <a:hlinkClick r:id="rId2"/>
              </a:rPr>
              <a:t>http://www.timsoft.ro/ke/modul1.html</a:t>
            </a:r>
            <a:r>
              <a:rPr lang="ro-RO" dirty="0" smtClean="0">
                <a:ln w="15875">
                  <a:solidFill>
                    <a:schemeClr val="bg1"/>
                  </a:solidFill>
                </a:ln>
              </a:rPr>
              <a:t> </a:t>
            </a:r>
            <a:endParaRPr lang="ro-RO" dirty="0">
              <a:ln w="15875">
                <a:solidFill>
                  <a:schemeClr val="bg1"/>
                </a:solidFill>
              </a:ln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o-RO" sz="2000" b="1" dirty="0" smtClean="0"/>
              <a:t>O descriere a Web 2.0 s-ar putea face prin urmatoarele caracteristici:</a:t>
            </a:r>
          </a:p>
          <a:p>
            <a:pPr>
              <a:buFont typeface="Wingdings" pitchFamily="2" charset="2"/>
              <a:buChar char="q"/>
            </a:pPr>
            <a:r>
              <a:rPr lang="ro-RO" dirty="0" smtClean="0"/>
              <a:t> include o paleta foarte larga de aplicatii si servicii care folosesc Web-ul ca platforma unitara si organizata de comunicare;</a:t>
            </a:r>
          </a:p>
          <a:p>
            <a:pPr>
              <a:buFont typeface="Wingdings" pitchFamily="2" charset="2"/>
              <a:buChar char="q"/>
            </a:pPr>
            <a:r>
              <a:rPr lang="ro-RO" dirty="0" smtClean="0"/>
              <a:t> este construit pe baza unei arhitecturi care încurajeaza participarea activa a utilizatorilor;</a:t>
            </a:r>
          </a:p>
          <a:p>
            <a:pPr>
              <a:buFont typeface="Wingdings" pitchFamily="2" charset="2"/>
              <a:buChar char="q"/>
            </a:pPr>
            <a:r>
              <a:rPr lang="ro-RO" dirty="0" smtClean="0"/>
              <a:t> permite interactiunea facila între utilizatorii care au aceleasi interese;</a:t>
            </a:r>
          </a:p>
          <a:p>
            <a:pPr>
              <a:buFont typeface="Wingdings" pitchFamily="2" charset="2"/>
              <a:buChar char="q"/>
            </a:pPr>
            <a:r>
              <a:rPr lang="ro-RO" dirty="0" smtClean="0"/>
              <a:t> foloseste puterea comunitatilor de internauti;</a:t>
            </a:r>
          </a:p>
          <a:p>
            <a:pPr>
              <a:buFont typeface="Wingdings" pitchFamily="2" charset="2"/>
              <a:buChar char="q"/>
            </a:pPr>
            <a:r>
              <a:rPr lang="ro-RO" dirty="0" smtClean="0"/>
              <a:t> indica o schimbare de paradigma în ceea ce priveste Web-ul.</a:t>
            </a:r>
          </a:p>
          <a:p>
            <a:endParaRPr lang="ro-RO" dirty="0" smtClean="0"/>
          </a:p>
          <a:p>
            <a:endParaRPr lang="ro-RO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8C5DBF-7A84-4AD9-8B72-60019B511DA6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4686" y="291829"/>
            <a:ext cx="8237537" cy="5457218"/>
          </a:xfrm>
        </p:spPr>
        <p:txBody>
          <a:bodyPr/>
          <a:lstStyle/>
          <a:p>
            <a:r>
              <a:rPr lang="ro-RO" sz="2000" b="1" dirty="0" smtClean="0"/>
              <a:t>ofera utilizatorilor posibilitatea: </a:t>
            </a:r>
          </a:p>
          <a:p>
            <a:pPr lvl="1"/>
            <a:r>
              <a:rPr lang="ro-RO" dirty="0" smtClean="0"/>
              <a:t>de a produce continut, de a-l partaja cu altii, deci o mai puternica interactivitate;</a:t>
            </a:r>
          </a:p>
          <a:p>
            <a:pPr lvl="1"/>
            <a:r>
              <a:rPr lang="ro-RO" dirty="0" smtClean="0"/>
              <a:t>o experienta mult mai apropiata de aplicatiile desktop, cu interfete grafice intuitive, placute, programabile si, mai ales, transparente;</a:t>
            </a:r>
          </a:p>
          <a:p>
            <a:pPr lvl="1"/>
            <a:r>
              <a:rPr lang="ro-RO" dirty="0" smtClean="0"/>
              <a:t>faciliteaza accesul public la baze de date, prin API-uri;</a:t>
            </a:r>
          </a:p>
          <a:p>
            <a:pPr lvl="1"/>
            <a:r>
              <a:rPr lang="ro-RO" dirty="0" smtClean="0"/>
              <a:t>are abilitatea de a conecta între ele diverse aplicatii sau servicii</a:t>
            </a:r>
          </a:p>
          <a:p>
            <a:pPr lvl="1"/>
            <a:r>
              <a:rPr lang="ro-RO" dirty="0" smtClean="0"/>
              <a:t>de a socializa informatia - un concept despre aplicatii si oameni; aparitia instrumentelor colaborative de genul wiki-urilor, a platformelor de socializare ca MySpace, Hi5, LinkedIn sau Second Life, a blogurilor, a structurilor de comunicare de date si documente, a colectiilor de bookmarkuri ( ca del.icio.us sau digg ), de clipuri video ( YouTube ) sau de imagini ( flickr ) etc.; </a:t>
            </a:r>
          </a:p>
          <a:p>
            <a:pPr lvl="1"/>
            <a:r>
              <a:rPr lang="ro-RO" dirty="0" smtClean="0"/>
              <a:t>cresterea uzabilitatii - îmbunatatirea experientei utilizatorilor; </a:t>
            </a:r>
          </a:p>
          <a:p>
            <a:pPr lvl="1"/>
            <a:r>
              <a:rPr lang="ro-RO" dirty="0" smtClean="0"/>
              <a:t>democratizarea continutului si distributia acestuia (continut creat de utilizator si distribuit liber;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73BC51-1A6C-4E0A-87FC-CDBE2E1411F6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Education_PPT_Template_BLUE">
  <a:themeElements>
    <a:clrScheme name="Education_PPT_Template_BLUE 3">
      <a:dk1>
        <a:srgbClr val="F5E647"/>
      </a:dk1>
      <a:lt1>
        <a:srgbClr val="FFFFFF"/>
      </a:lt1>
      <a:dk2>
        <a:srgbClr val="0C2E86"/>
      </a:dk2>
      <a:lt2>
        <a:srgbClr val="FF5C00"/>
      </a:lt2>
      <a:accent1>
        <a:srgbClr val="A6CAE1"/>
      </a:accent1>
      <a:accent2>
        <a:srgbClr val="567EB9"/>
      </a:accent2>
      <a:accent3>
        <a:srgbClr val="AAADC3"/>
      </a:accent3>
      <a:accent4>
        <a:srgbClr val="DADADA"/>
      </a:accent4>
      <a:accent5>
        <a:srgbClr val="D0E1EE"/>
      </a:accent5>
      <a:accent6>
        <a:srgbClr val="4D72A7"/>
      </a:accent6>
      <a:hlink>
        <a:srgbClr val="F5E647"/>
      </a:hlink>
      <a:folHlink>
        <a:srgbClr val="AA014C"/>
      </a:folHlink>
    </a:clrScheme>
    <a:fontScheme name="Education_PPT_Template_BLUE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Education_PPT_Template_BLUE 1">
        <a:dk1>
          <a:srgbClr val="FF5C00"/>
        </a:dk1>
        <a:lt1>
          <a:srgbClr val="FFFFFF"/>
        </a:lt1>
        <a:dk2>
          <a:srgbClr val="0C2E86"/>
        </a:dk2>
        <a:lt2>
          <a:srgbClr val="F5E647"/>
        </a:lt2>
        <a:accent1>
          <a:srgbClr val="A6CAE1"/>
        </a:accent1>
        <a:accent2>
          <a:srgbClr val="567EB9"/>
        </a:accent2>
        <a:accent3>
          <a:srgbClr val="AAADC3"/>
        </a:accent3>
        <a:accent4>
          <a:srgbClr val="DADADA"/>
        </a:accent4>
        <a:accent5>
          <a:srgbClr val="D0E1EE"/>
        </a:accent5>
        <a:accent6>
          <a:srgbClr val="4D72A7"/>
        </a:accent6>
        <a:hlink>
          <a:srgbClr val="0860A8"/>
        </a:hlink>
        <a:folHlink>
          <a:srgbClr val="AA014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ucation_PPT_Template_BLUE 2">
        <a:dk1>
          <a:srgbClr val="0860A8"/>
        </a:dk1>
        <a:lt1>
          <a:srgbClr val="FFFFFF"/>
        </a:lt1>
        <a:dk2>
          <a:srgbClr val="F5E647"/>
        </a:dk2>
        <a:lt2>
          <a:srgbClr val="FF5C00"/>
        </a:lt2>
        <a:accent1>
          <a:srgbClr val="A6CAE1"/>
        </a:accent1>
        <a:accent2>
          <a:srgbClr val="567EB9"/>
        </a:accent2>
        <a:accent3>
          <a:srgbClr val="FFFFFF"/>
        </a:accent3>
        <a:accent4>
          <a:srgbClr val="06518F"/>
        </a:accent4>
        <a:accent5>
          <a:srgbClr val="D0E1EE"/>
        </a:accent5>
        <a:accent6>
          <a:srgbClr val="4D72A7"/>
        </a:accent6>
        <a:hlink>
          <a:srgbClr val="0C2E86"/>
        </a:hlink>
        <a:folHlink>
          <a:srgbClr val="AA014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ucation_PPT_Template_BLUE 3">
        <a:dk1>
          <a:srgbClr val="F5E647"/>
        </a:dk1>
        <a:lt1>
          <a:srgbClr val="FFFFFF"/>
        </a:lt1>
        <a:dk2>
          <a:srgbClr val="0C2E86"/>
        </a:dk2>
        <a:lt2>
          <a:srgbClr val="FF5C00"/>
        </a:lt2>
        <a:accent1>
          <a:srgbClr val="A6CAE1"/>
        </a:accent1>
        <a:accent2>
          <a:srgbClr val="567EB9"/>
        </a:accent2>
        <a:accent3>
          <a:srgbClr val="AAADC3"/>
        </a:accent3>
        <a:accent4>
          <a:srgbClr val="DADADA"/>
        </a:accent4>
        <a:accent5>
          <a:srgbClr val="D0E1EE"/>
        </a:accent5>
        <a:accent6>
          <a:srgbClr val="4D72A7"/>
        </a:accent6>
        <a:hlink>
          <a:srgbClr val="F5E647"/>
        </a:hlink>
        <a:folHlink>
          <a:srgbClr val="AA014C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ă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2806</TotalTime>
  <Words>617</Words>
  <Application>Microsoft Office PowerPoint</Application>
  <PresentationFormat>On-screen Show (4:3)</PresentationFormat>
  <Paragraphs>49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Education_PPT_Template_BLUE</vt:lpstr>
      <vt:lpstr>Slide 1</vt:lpstr>
      <vt:lpstr>Slide 2</vt:lpstr>
      <vt:lpstr>Slide 3</vt:lpstr>
      <vt:lpstr>Slide 4</vt:lpstr>
      <vt:lpstr>Web 2.0 http://www.timsoft.ro/ke/modul1.html </vt:lpstr>
      <vt:lpstr>Slide 6</vt:lpstr>
    </vt:vector>
  </TitlesOfParts>
  <Company>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Goes Here</dc:title>
  <dc:creator>Kristen Merrill</dc:creator>
  <cp:lastModifiedBy>ARDELEAN NORIN</cp:lastModifiedBy>
  <cp:revision>232</cp:revision>
  <cp:lastPrinted>2006-11-14T00:45:04Z</cp:lastPrinted>
  <dcterms:created xsi:type="dcterms:W3CDTF">2006-01-30T05:19:46Z</dcterms:created>
  <dcterms:modified xsi:type="dcterms:W3CDTF">2011-03-18T03:46:25Z</dcterms:modified>
</cp:coreProperties>
</file>